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2"/>
  </p:notesMasterIdLst>
  <p:handoutMasterIdLst>
    <p:handoutMasterId r:id="rId13"/>
  </p:handoutMasterIdLst>
  <p:sldIdLst>
    <p:sldId id="256" r:id="rId5"/>
    <p:sldId id="266" r:id="rId6"/>
    <p:sldId id="270" r:id="rId7"/>
    <p:sldId id="267" r:id="rId8"/>
    <p:sldId id="263" r:id="rId9"/>
    <p:sldId id="262"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67463" autoAdjust="0"/>
  </p:normalViewPr>
  <p:slideViewPr>
    <p:cSldViewPr snapToGrid="0">
      <p:cViewPr varScale="1">
        <p:scale>
          <a:sx n="107" d="100"/>
          <a:sy n="107" d="100"/>
        </p:scale>
        <p:origin x="768" y="168"/>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6/3/21</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6/3/21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229596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Segoe UI" panose="020B0502040204020203" pitchFamily="34" charset="0"/>
                <a:cs typeface="Segoe UI" panose="020B0502040204020203" pitchFamily="34" charset="0"/>
              </a:rPr>
              <a:t>Once you find your sources, you will want to evaluate your sources using the following questions: </a:t>
            </a:r>
          </a:p>
          <a:p>
            <a:endParaRPr lang="en-US" i="0" dirty="0">
              <a:latin typeface="Segoe UI" panose="020B0502040204020203" pitchFamily="34" charset="0"/>
              <a:cs typeface="Segoe UI" panose="020B0502040204020203" pitchFamily="34" charset="0"/>
            </a:endParaRPr>
          </a:p>
          <a:p>
            <a:r>
              <a:rPr lang="en-US" b="1" i="0" dirty="0">
                <a:latin typeface="Segoe UI" panose="020B0502040204020203" pitchFamily="34" charset="0"/>
                <a:cs typeface="Segoe UI" panose="020B0502040204020203" pitchFamily="34" charset="0"/>
              </a:rPr>
              <a:t>Author: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Who is the author?</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Why should I believe what he or she has to say on the topic?</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author seen as an expert on the topic? How do you know?</a:t>
            </a:r>
          </a:p>
          <a:p>
            <a:pPr marL="171450" indent="-171450">
              <a:buFont typeface="Arial" panose="020B0604020202020204" pitchFamily="34" charset="0"/>
              <a:buChar char="•"/>
            </a:pPr>
            <a:endParaRPr lang="en-US"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Current: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How current is the information in the source?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When was the source published?</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out-of-date?</a:t>
            </a:r>
          </a:p>
          <a:p>
            <a:pPr marL="171450" indent="-171450">
              <a:buFont typeface="Arial" panose="020B0604020202020204" pitchFamily="34" charset="0"/>
              <a:buChar char="•"/>
            </a:pPr>
            <a:endParaRPr lang="en-US" b="1"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Accuracy: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content accurate?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presented objectively?  Do they share the pros and cons?</a:t>
            </a:r>
          </a:p>
        </p:txBody>
      </p:sp>
      <p:sp>
        <p:nvSpPr>
          <p:cNvPr id="4" name="Slide Number Placeholder 3"/>
          <p:cNvSpPr>
            <a:spLocks noGrp="1"/>
          </p:cNvSpPr>
          <p:nvPr>
            <p:ph type="sldNum" sz="quarter" idx="10"/>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89812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Segoe UI" panose="020B0502040204020203" pitchFamily="34" charset="0"/>
                <a:cs typeface="Segoe UI" panose="020B0502040204020203" pitchFamily="34" charset="0"/>
              </a:rPr>
              <a:t>After consulting a variety of sources, you will need to narrow your topic.  For example, the topic of internet safety is huge, but you could narrow that topic to include internet safety in regards to social media apps that teenagers are using heavily.  A topic like that is more specific and will be relevant to your peers.  Some questions to think about to help you narrow your topic: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interest me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will interest my audience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will the audience find more engaging? Shocking? Inspiring?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422431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Now, that you have narrowed your topic, you will want to organize your research in a structure that works.  There are some common organizational patterns based on the kind of research you are doing.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Organizational Structures: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Cause and Effect- this kind of structure is great for explaining the causes and effects of a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Compare and Contrast- in this pattern you highlight the similarities and differences of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Explain process- this structure is great for outlining a series of steps to follow;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Definition- if you want to make sure your audience understands what something is using illustrations, meanings, clarifying misconceptions, you may want to use this structure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Classification- a common organizational structure is grouping like topics or facts from the research together.  For instance, in the internet safety about social media apps, you may organize the research where you look at each social media app one at a time</a:t>
            </a:r>
          </a:p>
        </p:txBody>
      </p:sp>
      <p:sp>
        <p:nvSpPr>
          <p:cNvPr id="4" name="Slide Number Placeholder 3"/>
          <p:cNvSpPr>
            <a:spLocks noGrp="1"/>
          </p:cNvSpPr>
          <p:nvPr>
            <p:ph type="sldNum" sz="quarter" idx="10"/>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182534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you’ve done your research, it’s time to put your presentation together.  The first step in the process is to introduce the topic.  This is a great time to connect your topic to something that your audience can relate.  In other words, why should they listen to all the information you will be sharing in your research presentation?  What is in it for them?  You may also want to include a graphic or image to grab their attention.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Feel free to duplicate this slide by right-clicking on this slide in the slides pane to the left and select </a:t>
            </a:r>
            <a:r>
              <a:rPr lang="en-US" b="1" dirty="0">
                <a:latin typeface="Segoe UI" panose="020B0502040204020203" pitchFamily="34" charset="0"/>
                <a:cs typeface="Segoe UI" panose="020B0502040204020203" pitchFamily="34" charset="0"/>
              </a:rPr>
              <a:t>Duplicate Slide</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next step in your presentation is to state your claim or topic clearly.  Your teacher may even call this your thesis.  As you state your thesis, you may find that this layout is not the best layout for your claim or topic.  You can change the layout by clicking the drop-down menu next to the </a:t>
            </a:r>
            <a:r>
              <a:rPr lang="en-US" b="1" dirty="0">
                <a:latin typeface="Segoe UI" panose="020B0502040204020203" pitchFamily="34" charset="0"/>
                <a:cs typeface="Segoe UI" panose="020B0502040204020203" pitchFamily="34" charset="0"/>
              </a:rPr>
              <a:t>Layout</a:t>
            </a:r>
            <a:r>
              <a:rPr lang="en-US" dirty="0">
                <a:latin typeface="Segoe UI" panose="020B0502040204020203" pitchFamily="34" charset="0"/>
                <a:cs typeface="Segoe UI" panose="020B0502040204020203" pitchFamily="34" charset="0"/>
              </a:rPr>
              <a:t> in the </a:t>
            </a:r>
            <a:r>
              <a:rPr lang="en-US" b="1" dirty="0">
                <a:latin typeface="Segoe UI" panose="020B0502040204020203" pitchFamily="34" charset="0"/>
                <a:cs typeface="Segoe UI" panose="020B0502040204020203" pitchFamily="34" charset="0"/>
              </a:rPr>
              <a:t>Slides</a:t>
            </a:r>
            <a:r>
              <a:rPr lang="en-US" dirty="0">
                <a:latin typeface="Segoe UI" panose="020B0502040204020203" pitchFamily="34" charset="0"/>
                <a:cs typeface="Segoe UI" panose="020B0502040204020203" pitchFamily="34" charset="0"/>
              </a:rPr>
              <a:t> menu section.  You can choose </a:t>
            </a:r>
            <a:r>
              <a:rPr lang="en-US" b="1" dirty="0">
                <a:latin typeface="Segoe UI" panose="020B0502040204020203" pitchFamily="34" charset="0"/>
                <a:cs typeface="Segoe UI" panose="020B0502040204020203" pitchFamily="34" charset="0"/>
              </a:rPr>
              <a:t>Two Content</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Comparison</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Picture with Caption</a:t>
            </a: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Note: A different layout might change the look of the icons on this page.</a:t>
            </a:r>
          </a:p>
          <a:p>
            <a:endParaRPr lang="en-US" i="1" dirty="0">
              <a:latin typeface="Segoe UI" panose="020B0502040204020203" pitchFamily="34" charset="0"/>
              <a:cs typeface="Segoe UI" panose="020B0502040204020203" pitchFamily="34" charset="0"/>
            </a:endParaRPr>
          </a:p>
          <a:p>
            <a:r>
              <a:rPr lang="en-US" i="0" dirty="0">
                <a:latin typeface="Segoe UI" panose="020B0502040204020203" pitchFamily="34" charset="0"/>
                <a:cs typeface="Segoe UI" panose="020B0502040204020203" pitchFamily="34" charset="0"/>
              </a:rPr>
              <a:t>You will also want to state your facts.  You have done the research now share some of the interesting facts with your audience.  Facts do not have to be boring; you can communicate facts in a variety of ways by going to the Insert Tab.  In the Insert tab you can: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t>
            </a:r>
            <a:r>
              <a:rPr lang="en-US" b="1" i="0" dirty="0">
                <a:latin typeface="Segoe UI" panose="020B0502040204020203" pitchFamily="34" charset="0"/>
                <a:cs typeface="Segoe UI" panose="020B0502040204020203" pitchFamily="34" charset="0"/>
              </a:rPr>
              <a:t>pictures</a:t>
            </a:r>
            <a:r>
              <a:rPr lang="en-US" i="0" dirty="0">
                <a:latin typeface="Segoe UI" panose="020B0502040204020203" pitchFamily="34" charset="0"/>
                <a:cs typeface="Segoe UI" panose="020B0502040204020203" pitchFamily="34" charset="0"/>
              </a:rPr>
              <a:t> from your computer or </a:t>
            </a:r>
            <a:r>
              <a:rPr lang="en-US" b="1" i="0" dirty="0">
                <a:latin typeface="Segoe UI" panose="020B0502040204020203" pitchFamily="34" charset="0"/>
                <a:cs typeface="Segoe UI" panose="020B0502040204020203" pitchFamily="34" charset="0"/>
              </a:rPr>
              <a:t>online</a:t>
            </a:r>
            <a:r>
              <a:rPr lang="en-US" i="0" dirty="0">
                <a:latin typeface="Segoe UI" panose="020B0502040204020203" pitchFamily="34" charset="0"/>
                <a:cs typeface="Segoe UI" panose="020B0502040204020203" pitchFamily="34" charset="0"/>
              </a:rPr>
              <a: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Add a </a:t>
            </a:r>
            <a:r>
              <a:rPr lang="en-US" b="1" i="0" dirty="0">
                <a:latin typeface="Segoe UI" panose="020B0502040204020203" pitchFamily="34" charset="0"/>
                <a:cs typeface="Segoe UI" panose="020B0502040204020203" pitchFamily="34" charset="0"/>
              </a:rPr>
              <a:t>chart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Create some </a:t>
            </a:r>
            <a:r>
              <a:rPr lang="en-US" b="1" i="0" dirty="0">
                <a:latin typeface="Segoe UI" panose="020B0502040204020203" pitchFamily="34" charset="0"/>
                <a:cs typeface="Segoe UI" panose="020B0502040204020203" pitchFamily="34" charset="0"/>
              </a:rPr>
              <a:t>SmartArt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 variety of icons to help your facts come to life.  Note: You can change the color of the icons by selecting the icon and then click on the </a:t>
            </a:r>
            <a:r>
              <a:rPr lang="en-US" b="1" i="0" dirty="0">
                <a:latin typeface="Segoe UI" panose="020B0502040204020203" pitchFamily="34" charset="0"/>
                <a:cs typeface="Segoe UI" panose="020B0502040204020203" pitchFamily="34" charset="0"/>
              </a:rPr>
              <a:t>Format</a:t>
            </a:r>
            <a:r>
              <a:rPr lang="en-US" i="0" dirty="0">
                <a:latin typeface="Segoe UI" panose="020B0502040204020203" pitchFamily="34" charset="0"/>
                <a:cs typeface="Segoe UI" panose="020B0502040204020203" pitchFamily="34" charset="0"/>
              </a:rPr>
              <a:t> tab and then </a:t>
            </a:r>
            <a:r>
              <a:rPr lang="en-US" b="1" i="0" dirty="0">
                <a:latin typeface="Segoe UI" panose="020B0502040204020203" pitchFamily="34" charset="0"/>
                <a:cs typeface="Segoe UI" panose="020B0502040204020203" pitchFamily="34" charset="0"/>
              </a:rPr>
              <a:t>Graphics Fill</a:t>
            </a:r>
            <a:r>
              <a:rPr lang="en-US" i="0" dirty="0">
                <a:latin typeface="Segoe UI" panose="020B0502040204020203" pitchFamily="34" charset="0"/>
                <a:cs typeface="Segoe UI" panose="020B0502040204020203" pitchFamily="34" charset="0"/>
              </a:rPr>
              <a:t>.  From there, you will choose a color from the list or choose </a:t>
            </a:r>
            <a:r>
              <a:rPr lang="en-US" b="1" i="0" dirty="0">
                <a:latin typeface="Segoe UI" panose="020B0502040204020203" pitchFamily="34" charset="0"/>
                <a:cs typeface="Segoe UI" panose="020B0502040204020203" pitchFamily="34" charset="0"/>
              </a:rPr>
              <a:t>More Fill Colors </a:t>
            </a:r>
            <a:r>
              <a:rPr lang="en-US" i="0" dirty="0">
                <a:latin typeface="Segoe UI" panose="020B0502040204020203" pitchFamily="34" charset="0"/>
                <a:cs typeface="Segoe UI" panose="020B0502040204020203" pitchFamily="34" charset="0"/>
              </a:rPr>
              <a:t>to give you more options.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this research presentation is a result of your hard work and searching, you want to make sure you support the claims or points in your presentation with facts from your research findings.  Make sure you give the author proper credit for helping you share your ideas.  If one of your sources has a video that is relevant to your topic, you can add the video as added support.  Keep in mind the length of the video and the amount of time you have for your presentation.  For a 5 minute speech, the video should be no longer than 30 seconds.  </a:t>
            </a:r>
          </a:p>
          <a:p>
            <a:endParaRPr lang="en-US" dirty="0">
              <a:latin typeface="Segoe UI" panose="020B0502040204020203" pitchFamily="34" charset="0"/>
              <a:cs typeface="Segoe UI" panose="020B0502040204020203" pitchFamily="34" charset="0"/>
            </a:endParaRPr>
          </a:p>
          <a:p>
            <a:r>
              <a:rPr lang="en-US" b="1" i="1" dirty="0">
                <a:latin typeface="Segoe UI" panose="020B0502040204020203" pitchFamily="34" charset="0"/>
                <a:cs typeface="Segoe UI" panose="020B0502040204020203" pitchFamily="34" charset="0"/>
              </a:rPr>
              <a:t>Questions to consider: </a:t>
            </a:r>
          </a:p>
          <a:p>
            <a:pPr marL="228600" indent="-228600">
              <a:buAutoNum type="arabicPeriod"/>
            </a:pPr>
            <a:r>
              <a:rPr lang="en-US" dirty="0">
                <a:latin typeface="Segoe UI" panose="020B0502040204020203" pitchFamily="34" charset="0"/>
                <a:cs typeface="Segoe UI" panose="020B0502040204020203" pitchFamily="34" charset="0"/>
              </a:rPr>
              <a:t>How will you state the author of the source?</a:t>
            </a:r>
          </a:p>
          <a:p>
            <a:pPr marL="228600" indent="-228600">
              <a:buAutoNum type="arabicPeriod"/>
            </a:pPr>
            <a:r>
              <a:rPr lang="en-US" dirty="0">
                <a:latin typeface="Segoe UI" panose="020B0502040204020203" pitchFamily="34" charset="0"/>
                <a:cs typeface="Segoe UI" panose="020B0502040204020203" pitchFamily="34" charset="0"/>
              </a:rPr>
              <a:t>Will you need to cite the source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What are some ways you can engage your audience so they feel like they are a part of the presentation?  Some ideas to consider is by taking a quick poll like: by a show of hands, how many of you think school uniforms are a way to cut down on bullying?  Another suggestion is to have them hold up a certain number of fingers to see if they agree or disagree.  Finally, you can share a story that the audience can relate to that makes them laugh.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After all the applause, your audience may have some questions.  Be prepared to answer some of their questions by making a list of questions you think they might ask. You may also want to share the presentation with them by providing the link to your presentation, if they want more information.</a:t>
            </a:r>
          </a:p>
        </p:txBody>
      </p:sp>
      <p:sp>
        <p:nvSpPr>
          <p:cNvPr id="4" name="Slide Number Placeholder 3"/>
          <p:cNvSpPr>
            <a:spLocks noGrp="1"/>
          </p:cNvSpPr>
          <p:nvPr>
            <p:ph type="sldNum" sz="quarter" idx="10"/>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1335805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64420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6/3/21</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6/3/21</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6/3/21</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6/3/21</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6/3/21</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6/3/21</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6/3/21</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6/3/21</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6/3/21</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6/3/21</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6/3/21</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6/3/21</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0.sv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3.sv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4.sv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5.sv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6.sv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2.sv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sv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image" Target="../media/image6.svg"/><Relationship Id="rId4" Type="http://schemas.openxmlformats.org/officeDocument/2006/relationships/notesSlide" Target="../notesSlides/notesSlide6.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654296" y="4919167"/>
            <a:ext cx="5609222" cy="1363215"/>
          </a:xfrm>
        </p:spPr>
        <p:txBody>
          <a:bodyPr anchor="t">
            <a:normAutofit/>
          </a:bodyPr>
          <a:lstStyle/>
          <a:p>
            <a:pPr algn="l"/>
            <a:r>
              <a:rPr lang="en-US" sz="4400" dirty="0">
                <a:latin typeface="American Typewriter" panose="02090604020004020304" pitchFamily="18" charset="77"/>
                <a:cs typeface="Segoe UI" panose="020B0502040204020203" pitchFamily="34" charset="0"/>
              </a:rPr>
              <a:t>Research Presentation</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4653581" y="3818406"/>
            <a:ext cx="5609219" cy="1136413"/>
          </a:xfrm>
        </p:spPr>
        <p:txBody>
          <a:bodyPr anchor="b">
            <a:noAutofit/>
          </a:bodyPr>
          <a:lstStyle/>
          <a:p>
            <a:pPr algn="l"/>
            <a:r>
              <a:rPr lang="en-US" sz="8000" b="1" dirty="0">
                <a:latin typeface="Bauhaus 93" pitchFamily="82" charset="77"/>
              </a:rPr>
              <a:t>URS TASK III</a:t>
            </a: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5250" y="164573"/>
            <a:ext cx="1636279" cy="1636279"/>
          </a:xfrm>
          <a:prstGeom prst="rect">
            <a:avLst/>
          </a:prstGeom>
        </p:spPr>
      </p:pic>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80302" y="1293093"/>
            <a:ext cx="1827742" cy="1827742"/>
          </a:xfrm>
          <a:prstGeom prst="rect">
            <a:avLst/>
          </a:prstGeom>
        </p:spPr>
      </p:pic>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0924" y="3621724"/>
            <a:ext cx="2594886" cy="2594886"/>
          </a:xfrm>
          <a:prstGeom prst="rect">
            <a:avLst/>
          </a:prstGeom>
        </p:spPr>
      </p:pic>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25024" y="327889"/>
            <a:ext cx="2260711" cy="2260711"/>
          </a:xfrm>
          <a:prstGeom prst="rect">
            <a:avLst/>
          </a:prstGeom>
        </p:spPr>
      </p:pic>
      <p:pic>
        <p:nvPicPr>
          <p:cNvPr id="13" name="Audio 12">
            <a:hlinkClick r:id="" action="ppaction://media"/>
            <a:extLst>
              <a:ext uri="{FF2B5EF4-FFF2-40B4-BE49-F238E27FC236}">
                <a16:creationId xmlns:a16="http://schemas.microsoft.com/office/drawing/2014/main" id="{6A16FAE9-6435-CF48-B1E6-387DE34BB18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7179"/>
    </mc:Choice>
    <mc:Fallback>
      <p:transition spd="slow" advTm="171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a:xfrm>
            <a:off x="689097" y="308459"/>
            <a:ext cx="5406902" cy="1469965"/>
          </a:xfrm>
        </p:spPr>
        <p:txBody>
          <a:bodyPr anchor="ctr">
            <a:normAutofit/>
          </a:bodyPr>
          <a:lstStyle/>
          <a:p>
            <a:r>
              <a:rPr lang="en-US" b="1" dirty="0">
                <a:latin typeface="American Typewriter" panose="02090604020004020304" pitchFamily="18" charset="77"/>
                <a:cs typeface="Segoe UI" panose="020B0502040204020203" pitchFamily="34" charset="0"/>
              </a:rPr>
              <a:t>My Project</a:t>
            </a:r>
          </a:p>
        </p:txBody>
      </p:sp>
      <p:sp>
        <p:nvSpPr>
          <p:cNvPr id="3" name="Content Placeholder 2">
            <a:extLst>
              <a:ext uri="{FF2B5EF4-FFF2-40B4-BE49-F238E27FC236}">
                <a16:creationId xmlns:a16="http://schemas.microsoft.com/office/drawing/2014/main" id="{81072FAC-EEE9-4F26-A784-BC07EACCBE9F}"/>
              </a:ext>
            </a:extLst>
          </p:cNvPr>
          <p:cNvSpPr>
            <a:spLocks noGrp="1"/>
          </p:cNvSpPr>
          <p:nvPr>
            <p:ph idx="1"/>
          </p:nvPr>
        </p:nvSpPr>
        <p:spPr>
          <a:xfrm>
            <a:off x="689097" y="2740511"/>
            <a:ext cx="5952333" cy="4377465"/>
          </a:xfrm>
        </p:spPr>
        <p:txBody>
          <a:bodyPr vert="horz" lIns="91440" tIns="45720" rIns="91440" bIns="45720" rtlCol="0" anchor="t">
            <a:normAutofit/>
          </a:bodyPr>
          <a:lstStyle/>
          <a:p>
            <a:r>
              <a:rPr lang="en-US" sz="2000" dirty="0">
                <a:latin typeface="American Typewriter" panose="02090604020004020304" pitchFamily="18" charset="77"/>
                <a:cs typeface="Segoe UI" panose="020B0502040204020203" pitchFamily="34" charset="0"/>
              </a:rPr>
              <a:t>Caregiver Self-Management Needs through Skill-Building</a:t>
            </a:r>
          </a:p>
          <a:p>
            <a:r>
              <a:rPr lang="en-US" sz="2000" dirty="0">
                <a:latin typeface="American Typewriter" panose="02090604020004020304" pitchFamily="18" charset="77"/>
                <a:cs typeface="Segoe UI" panose="020B0502040204020203" pitchFamily="34" charset="0"/>
              </a:rPr>
              <a:t>TASK III Telephone Assessment and Skill-Building Kit Group</a:t>
            </a:r>
          </a:p>
          <a:p>
            <a:r>
              <a:rPr lang="en-US" sz="2000" dirty="0">
                <a:latin typeface="American Typewriter" panose="02090604020004020304" pitchFamily="18" charset="77"/>
                <a:cs typeface="Segoe UI" panose="020B0502040204020203" pitchFamily="34" charset="0"/>
              </a:rPr>
              <a:t>Principal Investigator </a:t>
            </a:r>
            <a:r>
              <a:rPr lang="en-US" sz="2000" dirty="0" err="1">
                <a:latin typeface="American Typewriter" panose="02090604020004020304" pitchFamily="18" charset="77"/>
                <a:cs typeface="Segoe UI" panose="020B0502040204020203" pitchFamily="34" charset="0"/>
              </a:rPr>
              <a:t>Tamilyn</a:t>
            </a:r>
            <a:r>
              <a:rPr lang="en-US" sz="2000" dirty="0">
                <a:latin typeface="American Typewriter" panose="02090604020004020304" pitchFamily="18" charset="77"/>
                <a:cs typeface="Segoe UI" panose="020B0502040204020203" pitchFamily="34" charset="0"/>
              </a:rPr>
              <a:t> </a:t>
            </a:r>
            <a:r>
              <a:rPr lang="en-US" sz="2000" dirty="0" err="1">
                <a:latin typeface="American Typewriter" panose="02090604020004020304" pitchFamily="18" charset="77"/>
                <a:cs typeface="Segoe UI" panose="020B0502040204020203" pitchFamily="34" charset="0"/>
              </a:rPr>
              <a:t>Bakas</a:t>
            </a:r>
            <a:endParaRPr lang="en-US" sz="2000" dirty="0">
              <a:latin typeface="American Typewriter" panose="02090604020004020304" pitchFamily="18" charset="77"/>
              <a:cs typeface="Segoe UI" panose="020B0502040204020203" pitchFamily="34" charset="0"/>
            </a:endParaRPr>
          </a:p>
          <a:p>
            <a:r>
              <a:rPr lang="en-US" sz="2000" dirty="0">
                <a:latin typeface="American Typewriter" panose="02090604020004020304" pitchFamily="18" charset="77"/>
                <a:cs typeface="Segoe UI" panose="020B0502040204020203" pitchFamily="34" charset="0"/>
              </a:rPr>
              <a:t>Project Manager </a:t>
            </a:r>
            <a:r>
              <a:rPr lang="en-US" sz="2000" dirty="0" err="1">
                <a:latin typeface="American Typewriter" panose="02090604020004020304" pitchFamily="18" charset="77"/>
                <a:cs typeface="Segoe UI" panose="020B0502040204020203" pitchFamily="34" charset="0"/>
              </a:rPr>
              <a:t>Jahmeel</a:t>
            </a:r>
            <a:r>
              <a:rPr lang="en-US" sz="2000" dirty="0">
                <a:latin typeface="American Typewriter" panose="02090604020004020304" pitchFamily="18" charset="77"/>
                <a:cs typeface="Segoe UI" panose="020B0502040204020203" pitchFamily="34" charset="0"/>
              </a:rPr>
              <a:t> Israel</a:t>
            </a:r>
          </a:p>
          <a:p>
            <a:pPr marL="0" indent="0">
              <a:buNone/>
            </a:pPr>
            <a:endParaRPr lang="en-US" sz="2000" dirty="0">
              <a:latin typeface="American Typewriter" panose="02090604020004020304" pitchFamily="18" charset="77"/>
              <a:cs typeface="Segoe UI" panose="020B0502040204020203" pitchFamily="34" charset="0"/>
            </a:endParaRPr>
          </a:p>
          <a:p>
            <a:r>
              <a:rPr lang="en-US" sz="2000" dirty="0">
                <a:latin typeface="American Typewriter" panose="02090604020004020304" pitchFamily="18" charset="77"/>
                <a:cs typeface="Segoe UI" panose="020B0502040204020203" pitchFamily="34" charset="0"/>
              </a:rPr>
              <a:t>Designed to help facilitate stroke survivor caregivers to become able to maintain their own health needs in order to protect themselves from preventable health complications</a:t>
            </a:r>
          </a:p>
        </p:txBody>
      </p:sp>
      <p:pic>
        <p:nvPicPr>
          <p:cNvPr id="5" name="Graphic 4" descr="Open Book">
            <a:extLst>
              <a:ext uri="{FF2B5EF4-FFF2-40B4-BE49-F238E27FC236}">
                <a16:creationId xmlns:a16="http://schemas.microsoft.com/office/drawing/2014/main" id="{DEFE964D-9F1C-4F69-ADD3-0E1AB324E1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097" y="1499795"/>
            <a:ext cx="1097280" cy="1097280"/>
          </a:xfrm>
          <a:prstGeom prst="rect">
            <a:avLst/>
          </a:prstGeom>
        </p:spPr>
      </p:pic>
      <p:pic>
        <p:nvPicPr>
          <p:cNvPr id="9" name="Graphic 8">
            <a:extLst>
              <a:ext uri="{FF2B5EF4-FFF2-40B4-BE49-F238E27FC236}">
                <a16:creationId xmlns:a16="http://schemas.microsoft.com/office/drawing/2014/main" id="{35127EDA-5861-47AB-8729-620CFC7DAC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41431" y="816337"/>
            <a:ext cx="5225327" cy="5225327"/>
          </a:xfrm>
          <a:prstGeom prst="rect">
            <a:avLst/>
          </a:prstGeom>
        </p:spPr>
      </p:pic>
      <p:pic>
        <p:nvPicPr>
          <p:cNvPr id="10" name="Audio 9">
            <a:hlinkClick r:id="" action="ppaction://media"/>
            <a:extLst>
              <a:ext uri="{FF2B5EF4-FFF2-40B4-BE49-F238E27FC236}">
                <a16:creationId xmlns:a16="http://schemas.microsoft.com/office/drawing/2014/main" id="{EAD3DFD2-2480-1942-AE49-21391F3A4CC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1659708"/>
      </p:ext>
    </p:extLst>
  </p:cSld>
  <p:clrMapOvr>
    <a:masterClrMapping/>
  </p:clrMapOvr>
  <mc:AlternateContent xmlns:mc="http://schemas.openxmlformats.org/markup-compatibility/2006">
    <mc:Choice xmlns:p14="http://schemas.microsoft.com/office/powerpoint/2010/main" Requires="p14">
      <p:transition spd="slow" p14:dur="2000" advTm="33642"/>
    </mc:Choice>
    <mc:Fallback>
      <p:transition spd="slow" advTm="336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5079-B185-4DE0-AF2C-AE4B7709FBC3}"/>
              </a:ext>
            </a:extLst>
          </p:cNvPr>
          <p:cNvSpPr>
            <a:spLocks noGrp="1"/>
          </p:cNvSpPr>
          <p:nvPr>
            <p:ph type="title"/>
          </p:nvPr>
        </p:nvSpPr>
        <p:spPr>
          <a:xfrm>
            <a:off x="689098" y="377088"/>
            <a:ext cx="5406902" cy="1469965"/>
          </a:xfrm>
        </p:spPr>
        <p:txBody>
          <a:bodyPr anchor="ctr">
            <a:normAutofit/>
          </a:bodyPr>
          <a:lstStyle/>
          <a:p>
            <a:r>
              <a:rPr lang="en-US" b="1" dirty="0">
                <a:latin typeface="American Typewriter" panose="02090604020004020304" pitchFamily="18" charset="77"/>
                <a:cs typeface="Segoe UI" panose="020B0502040204020203" pitchFamily="34" charset="0"/>
              </a:rPr>
              <a:t>My Role</a:t>
            </a:r>
          </a:p>
        </p:txBody>
      </p:sp>
      <p:sp>
        <p:nvSpPr>
          <p:cNvPr id="3" name="Content Placeholder 2">
            <a:extLst>
              <a:ext uri="{FF2B5EF4-FFF2-40B4-BE49-F238E27FC236}">
                <a16:creationId xmlns:a16="http://schemas.microsoft.com/office/drawing/2014/main" id="{89B4E0E8-07C8-4A23-99E2-20D6DFD6FA7A}"/>
              </a:ext>
            </a:extLst>
          </p:cNvPr>
          <p:cNvSpPr>
            <a:spLocks noGrp="1"/>
          </p:cNvSpPr>
          <p:nvPr>
            <p:ph idx="1"/>
          </p:nvPr>
        </p:nvSpPr>
        <p:spPr>
          <a:xfrm>
            <a:off x="689098" y="3051912"/>
            <a:ext cx="5406902" cy="3429000"/>
          </a:xfrm>
        </p:spPr>
        <p:txBody>
          <a:bodyPr vert="horz" lIns="91440" tIns="45720" rIns="91440" bIns="45720" rtlCol="0" anchor="t">
            <a:normAutofit/>
          </a:bodyPr>
          <a:lstStyle/>
          <a:p>
            <a:r>
              <a:rPr lang="en-US" sz="2000" dirty="0">
                <a:latin typeface="American Typewriter" panose="02090604020004020304" pitchFamily="18" charset="77"/>
                <a:cs typeface="Segoe UI" panose="020B0502040204020203" pitchFamily="34" charset="0"/>
              </a:rPr>
              <a:t>Data Collector</a:t>
            </a:r>
          </a:p>
          <a:p>
            <a:pPr marL="0" indent="0">
              <a:buNone/>
            </a:pPr>
            <a:endParaRPr lang="en-US" sz="2000" dirty="0">
              <a:latin typeface="American Typewriter" panose="02090604020004020304" pitchFamily="18" charset="77"/>
              <a:cs typeface="Segoe UI" panose="020B0502040204020203" pitchFamily="34" charset="0"/>
            </a:endParaRPr>
          </a:p>
          <a:p>
            <a:r>
              <a:rPr lang="en-US" sz="2000" dirty="0">
                <a:latin typeface="American Typewriter" panose="02090604020004020304" pitchFamily="18" charset="77"/>
                <a:cs typeface="Segoe UI" panose="020B0502040204020203" pitchFamily="34" charset="0"/>
              </a:rPr>
              <a:t>Assisted </a:t>
            </a:r>
            <a:r>
              <a:rPr lang="en-US" sz="2000" dirty="0" err="1">
                <a:latin typeface="American Typewriter" panose="02090604020004020304" pitchFamily="18" charset="77"/>
                <a:cs typeface="Segoe UI" panose="020B0502040204020203" pitchFamily="34" charset="0"/>
              </a:rPr>
              <a:t>Jahmeel</a:t>
            </a:r>
            <a:r>
              <a:rPr lang="en-US" sz="2000" dirty="0">
                <a:latin typeface="American Typewriter" panose="02090604020004020304" pitchFamily="18" charset="77"/>
                <a:cs typeface="Segoe UI" panose="020B0502040204020203" pitchFamily="34" charset="0"/>
              </a:rPr>
              <a:t> to become efficient in performing stroke survivor caregiver data collection baseline calls or general data collection calls</a:t>
            </a:r>
          </a:p>
          <a:p>
            <a:r>
              <a:rPr lang="en-US" sz="2000" dirty="0">
                <a:latin typeface="American Typewriter" panose="02090604020004020304" pitchFamily="18" charset="77"/>
                <a:cs typeface="Segoe UI" panose="020B0502040204020203" pitchFamily="34" charset="0"/>
              </a:rPr>
              <a:t>Assist </a:t>
            </a:r>
            <a:r>
              <a:rPr lang="en-US" sz="2000" dirty="0" err="1">
                <a:latin typeface="American Typewriter" panose="02090604020004020304" pitchFamily="18" charset="77"/>
                <a:cs typeface="Segoe UI" panose="020B0502040204020203" pitchFamily="34" charset="0"/>
              </a:rPr>
              <a:t>Jahmeel</a:t>
            </a:r>
            <a:r>
              <a:rPr lang="en-US" sz="2000" dirty="0">
                <a:latin typeface="American Typewriter" panose="02090604020004020304" pitchFamily="18" charset="77"/>
                <a:cs typeface="Segoe UI" panose="020B0502040204020203" pitchFamily="34" charset="0"/>
              </a:rPr>
              <a:t> to become efficient in updating Redcap resources</a:t>
            </a:r>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p:txBody>
      </p:sp>
      <p:pic>
        <p:nvPicPr>
          <p:cNvPr id="4" name="Content Placeholder 4" descr="Scales of Justice">
            <a:extLst>
              <a:ext uri="{FF2B5EF4-FFF2-40B4-BE49-F238E27FC236}">
                <a16:creationId xmlns:a16="http://schemas.microsoft.com/office/drawing/2014/main" id="{53025FED-9BCD-4BE9-B74C-707E5FD740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098" y="1488464"/>
            <a:ext cx="1097280" cy="1097280"/>
          </a:xfrm>
          <a:prstGeom prst="rect">
            <a:avLst/>
          </a:prstGeom>
        </p:spPr>
      </p:pic>
      <p:pic>
        <p:nvPicPr>
          <p:cNvPr id="8" name="Content Placeholder 4">
            <a:extLst>
              <a:ext uri="{FF2B5EF4-FFF2-40B4-BE49-F238E27FC236}">
                <a16:creationId xmlns:a16="http://schemas.microsoft.com/office/drawing/2014/main" id="{17062073-5027-4AA3-AB16-4D2C8C505A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41431" y="816337"/>
            <a:ext cx="5225327" cy="5225327"/>
          </a:xfrm>
          <a:prstGeom prst="rect">
            <a:avLst/>
          </a:prstGeom>
        </p:spPr>
      </p:pic>
      <p:pic>
        <p:nvPicPr>
          <p:cNvPr id="7" name="Audio 6">
            <a:hlinkClick r:id="" action="ppaction://media"/>
            <a:extLst>
              <a:ext uri="{FF2B5EF4-FFF2-40B4-BE49-F238E27FC236}">
                <a16:creationId xmlns:a16="http://schemas.microsoft.com/office/drawing/2014/main" id="{67377A80-BB0C-2843-A95D-1521AA3AC2B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82630486"/>
      </p:ext>
    </p:extLst>
  </p:cSld>
  <p:clrMapOvr>
    <a:masterClrMapping/>
  </p:clrMapOvr>
  <mc:AlternateContent xmlns:mc="http://schemas.openxmlformats.org/markup-compatibility/2006">
    <mc:Choice xmlns:p14="http://schemas.microsoft.com/office/powerpoint/2010/main" Requires="p14">
      <p:transition spd="slow" p14:dur="2000" advTm="32167"/>
    </mc:Choice>
    <mc:Fallback>
      <p:transition spd="slow" advTm="321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CEF4-01D3-4AF7-9E84-F43030ACA972}"/>
              </a:ext>
            </a:extLst>
          </p:cNvPr>
          <p:cNvSpPr>
            <a:spLocks noGrp="1"/>
          </p:cNvSpPr>
          <p:nvPr>
            <p:ph type="title"/>
          </p:nvPr>
        </p:nvSpPr>
        <p:spPr>
          <a:xfrm>
            <a:off x="689098" y="379680"/>
            <a:ext cx="5406902" cy="1469965"/>
          </a:xfrm>
        </p:spPr>
        <p:txBody>
          <a:bodyPr anchor="ctr">
            <a:normAutofit/>
          </a:bodyPr>
          <a:lstStyle/>
          <a:p>
            <a:r>
              <a:rPr lang="en-US" b="1" dirty="0">
                <a:latin typeface="American Typewriter" panose="02090604020004020304" pitchFamily="18" charset="77"/>
                <a:cs typeface="Segoe UI" panose="020B0502040204020203" pitchFamily="34" charset="0"/>
              </a:rPr>
              <a:t>My Gains</a:t>
            </a:r>
          </a:p>
        </p:txBody>
      </p:sp>
      <p:sp>
        <p:nvSpPr>
          <p:cNvPr id="3" name="Content Placeholder 2">
            <a:extLst>
              <a:ext uri="{FF2B5EF4-FFF2-40B4-BE49-F238E27FC236}">
                <a16:creationId xmlns:a16="http://schemas.microsoft.com/office/drawing/2014/main" id="{31EFD88C-EC41-4850-9D1D-676D6AEE0358}"/>
              </a:ext>
            </a:extLst>
          </p:cNvPr>
          <p:cNvSpPr>
            <a:spLocks noGrp="1"/>
          </p:cNvSpPr>
          <p:nvPr>
            <p:ph idx="1"/>
          </p:nvPr>
        </p:nvSpPr>
        <p:spPr>
          <a:xfrm>
            <a:off x="689098" y="2864776"/>
            <a:ext cx="5406902" cy="3993224"/>
          </a:xfrm>
        </p:spPr>
        <p:txBody>
          <a:bodyPr vert="horz" lIns="91440" tIns="45720" rIns="91440" bIns="45720" rtlCol="0" anchor="t">
            <a:normAutofit/>
          </a:bodyPr>
          <a:lstStyle/>
          <a:p>
            <a:r>
              <a:rPr lang="en-US" sz="2000" dirty="0">
                <a:latin typeface="Segoe UI" panose="020B0502040204020203" pitchFamily="34" charset="0"/>
                <a:cs typeface="Segoe UI" panose="020B0502040204020203" pitchFamily="34" charset="0"/>
              </a:rPr>
              <a:t>Understand Redcap resources</a:t>
            </a:r>
          </a:p>
          <a:p>
            <a:r>
              <a:rPr lang="en-US" sz="2000" dirty="0">
                <a:latin typeface="Segoe UI" panose="020B0502040204020203" pitchFamily="34" charset="0"/>
                <a:cs typeface="Segoe UI" panose="020B0502040204020203" pitchFamily="34" charset="0"/>
              </a:rPr>
              <a:t>Understand OneDrive</a:t>
            </a:r>
          </a:p>
          <a:p>
            <a:r>
              <a:rPr lang="en-US" sz="2000" dirty="0">
                <a:latin typeface="Segoe UI" panose="020B0502040204020203" pitchFamily="34" charset="0"/>
                <a:cs typeface="Segoe UI" panose="020B0502040204020203" pitchFamily="34" charset="0"/>
              </a:rPr>
              <a:t>The future potential of bettering the caregiver role</a:t>
            </a:r>
          </a:p>
          <a:p>
            <a:r>
              <a:rPr lang="en-US" sz="2000" dirty="0">
                <a:latin typeface="Segoe UI" panose="020B0502040204020203" pitchFamily="34" charset="0"/>
                <a:cs typeface="Segoe UI" panose="020B0502040204020203" pitchFamily="34" charset="0"/>
              </a:rPr>
              <a:t>The importance of understanding health literacy</a:t>
            </a:r>
          </a:p>
          <a:p>
            <a:r>
              <a:rPr lang="en-US" sz="2000" dirty="0">
                <a:latin typeface="Segoe UI" panose="020B0502040204020203" pitchFamily="34" charset="0"/>
                <a:cs typeface="Segoe UI" panose="020B0502040204020203" pitchFamily="34" charset="0"/>
              </a:rPr>
              <a:t>The importance of understanding health education levels</a:t>
            </a:r>
          </a:p>
          <a:p>
            <a:r>
              <a:rPr lang="en-US" sz="2000" dirty="0">
                <a:latin typeface="Segoe UI" panose="020B0502040204020203" pitchFamily="34" charset="0"/>
                <a:cs typeface="Segoe UI" panose="020B0502040204020203" pitchFamily="34" charset="0"/>
              </a:rPr>
              <a:t>The importance of understanding interpersonal/interprofessional communication methods in relation to patients with healthcare workers</a:t>
            </a:r>
          </a:p>
          <a:p>
            <a:endParaRPr lang="en-US" sz="2000" dirty="0">
              <a:latin typeface="Segoe UI" panose="020B0502040204020203" pitchFamily="34" charset="0"/>
              <a:cs typeface="Segoe UI" panose="020B0502040204020203" pitchFamily="34" charset="0"/>
            </a:endParaRPr>
          </a:p>
        </p:txBody>
      </p:sp>
      <p:pic>
        <p:nvPicPr>
          <p:cNvPr id="4" name="Graphic 3" descr="Books on Shelf">
            <a:extLst>
              <a:ext uri="{FF2B5EF4-FFF2-40B4-BE49-F238E27FC236}">
                <a16:creationId xmlns:a16="http://schemas.microsoft.com/office/drawing/2014/main" id="{3DE94ADA-0031-43D4-A79A-B89B959930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098" y="1580864"/>
            <a:ext cx="1097280" cy="1097280"/>
          </a:xfrm>
          <a:prstGeom prst="rect">
            <a:avLst/>
          </a:prstGeom>
        </p:spPr>
      </p:pic>
      <p:pic>
        <p:nvPicPr>
          <p:cNvPr id="8" name="Graphic 7">
            <a:extLst>
              <a:ext uri="{FF2B5EF4-FFF2-40B4-BE49-F238E27FC236}">
                <a16:creationId xmlns:a16="http://schemas.microsoft.com/office/drawing/2014/main" id="{984A409A-26BF-476C-858A-CFA0EBFAB6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41431" y="816337"/>
            <a:ext cx="5225327" cy="5225327"/>
          </a:xfrm>
          <a:prstGeom prst="rect">
            <a:avLst/>
          </a:prstGeom>
        </p:spPr>
      </p:pic>
      <p:pic>
        <p:nvPicPr>
          <p:cNvPr id="11" name="Audio 10">
            <a:hlinkClick r:id="" action="ppaction://media"/>
            <a:extLst>
              <a:ext uri="{FF2B5EF4-FFF2-40B4-BE49-F238E27FC236}">
                <a16:creationId xmlns:a16="http://schemas.microsoft.com/office/drawing/2014/main" id="{EBBB8B0D-A385-9746-98FE-C3770627744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7072516"/>
      </p:ext>
    </p:extLst>
  </p:cSld>
  <p:clrMapOvr>
    <a:masterClrMapping/>
  </p:clrMapOvr>
  <mc:AlternateContent xmlns:mc="http://schemas.openxmlformats.org/markup-compatibility/2006">
    <mc:Choice xmlns:p14="http://schemas.microsoft.com/office/powerpoint/2010/main" Requires="p14">
      <p:transition spd="slow" p14:dur="2000" advTm="60670"/>
    </mc:Choice>
    <mc:Fallback>
      <p:transition spd="slow" advTm="606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phic 3" descr="Blackboard">
            <a:extLst>
              <a:ext uri="{FF2B5EF4-FFF2-40B4-BE49-F238E27FC236}">
                <a16:creationId xmlns:a16="http://schemas.microsoft.com/office/drawing/2014/main" id="{A4298283-DDB8-4365-95A1-90935E16BE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5552" y="1854845"/>
            <a:ext cx="1097280" cy="1097280"/>
          </a:xfrm>
          <a:prstGeom prst="rect">
            <a:avLst/>
          </a:prstGeom>
        </p:spPr>
      </p:pic>
      <p:sp>
        <p:nvSpPr>
          <p:cNvPr id="2" name="Title 1">
            <a:extLst>
              <a:ext uri="{FF2B5EF4-FFF2-40B4-BE49-F238E27FC236}">
                <a16:creationId xmlns:a16="http://schemas.microsoft.com/office/drawing/2014/main" id="{DD648CF1-C72A-4313-8FC7-BF6DD4642AFE}"/>
              </a:ext>
            </a:extLst>
          </p:cNvPr>
          <p:cNvSpPr>
            <a:spLocks noGrp="1"/>
          </p:cNvSpPr>
          <p:nvPr>
            <p:ph type="title"/>
          </p:nvPr>
        </p:nvSpPr>
        <p:spPr>
          <a:xfrm>
            <a:off x="675552" y="550041"/>
            <a:ext cx="5406902" cy="1469965"/>
          </a:xfrm>
        </p:spPr>
        <p:txBody>
          <a:bodyPr anchor="ctr">
            <a:normAutofit/>
          </a:bodyPr>
          <a:lstStyle/>
          <a:p>
            <a:r>
              <a:rPr lang="en-US" b="1" dirty="0">
                <a:latin typeface="American Typewriter" panose="02090604020004020304" pitchFamily="18" charset="77"/>
                <a:cs typeface="Segoe UI" panose="020B0502040204020203" pitchFamily="34" charset="0"/>
              </a:rPr>
              <a:t>My Future Plans</a:t>
            </a:r>
          </a:p>
        </p:txBody>
      </p:sp>
      <p:sp>
        <p:nvSpPr>
          <p:cNvPr id="6" name="Content Placeholder 5">
            <a:extLst>
              <a:ext uri="{FF2B5EF4-FFF2-40B4-BE49-F238E27FC236}">
                <a16:creationId xmlns:a16="http://schemas.microsoft.com/office/drawing/2014/main" id="{C856D755-2374-40B4-B692-603C5E927388}"/>
              </a:ext>
            </a:extLst>
          </p:cNvPr>
          <p:cNvSpPr>
            <a:spLocks noGrp="1"/>
          </p:cNvSpPr>
          <p:nvPr>
            <p:ph idx="1"/>
          </p:nvPr>
        </p:nvSpPr>
        <p:spPr>
          <a:xfrm>
            <a:off x="675552" y="2952125"/>
            <a:ext cx="4923693" cy="2292717"/>
          </a:xfrm>
        </p:spPr>
        <p:txBody>
          <a:bodyPr vert="horz" lIns="91440" tIns="45720" rIns="91440" bIns="45720" rtlCol="0" anchor="t">
            <a:normAutofit/>
          </a:bodyPr>
          <a:lstStyle/>
          <a:p>
            <a:r>
              <a:rPr lang="en-US" dirty="0">
                <a:latin typeface="Segoe UI" panose="020B0502040204020203" pitchFamily="34" charset="0"/>
                <a:cs typeface="Segoe UI" panose="020B0502040204020203" pitchFamily="34" charset="0"/>
              </a:rPr>
              <a:t>Further Training</a:t>
            </a:r>
          </a:p>
          <a:p>
            <a:r>
              <a:rPr lang="en-US" dirty="0">
                <a:latin typeface="Segoe UI" panose="020B0502040204020203" pitchFamily="34" charset="0"/>
                <a:cs typeface="Segoe UI" panose="020B0502040204020203" pitchFamily="34" charset="0"/>
              </a:rPr>
              <a:t>Further Participation</a:t>
            </a:r>
          </a:p>
          <a:p>
            <a:r>
              <a:rPr lang="en-US" dirty="0">
                <a:latin typeface="Segoe UI" panose="020B0502040204020203" pitchFamily="34" charset="0"/>
                <a:cs typeface="Segoe UI" panose="020B0502040204020203" pitchFamily="34" charset="0"/>
              </a:rPr>
              <a:t>Further Research Roles</a:t>
            </a:r>
          </a:p>
        </p:txBody>
      </p:sp>
      <p:pic>
        <p:nvPicPr>
          <p:cNvPr id="8" name="Graphic 7">
            <a:extLst>
              <a:ext uri="{FF2B5EF4-FFF2-40B4-BE49-F238E27FC236}">
                <a16:creationId xmlns:a16="http://schemas.microsoft.com/office/drawing/2014/main" id="{B6C7BDF7-D7AC-4209-A6A9-11B953F882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41431" y="816337"/>
            <a:ext cx="5225327" cy="5225327"/>
          </a:xfrm>
          <a:prstGeom prst="rect">
            <a:avLst/>
          </a:prstGeom>
        </p:spPr>
      </p:pic>
      <p:pic>
        <p:nvPicPr>
          <p:cNvPr id="18" name="Audio 17">
            <a:hlinkClick r:id="" action="ppaction://media"/>
            <a:extLst>
              <a:ext uri="{FF2B5EF4-FFF2-40B4-BE49-F238E27FC236}">
                <a16:creationId xmlns:a16="http://schemas.microsoft.com/office/drawing/2014/main" id="{A41F1D72-5D90-464C-920A-DA350FD1DAB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514892887"/>
      </p:ext>
    </p:extLst>
  </p:cSld>
  <p:clrMapOvr>
    <a:masterClrMapping/>
  </p:clrMapOvr>
  <mc:AlternateContent xmlns:mc="http://schemas.openxmlformats.org/markup-compatibility/2006">
    <mc:Choice xmlns:p14="http://schemas.microsoft.com/office/powerpoint/2010/main" Requires="p14">
      <p:transition spd="slow" p14:dur="2000" advTm="34183"/>
    </mc:Choice>
    <mc:Fallback>
      <p:transition spd="slow" advTm="34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6D58-1A39-41ED-99F7-0CE9F03BD344}"/>
              </a:ext>
            </a:extLst>
          </p:cNvPr>
          <p:cNvSpPr>
            <a:spLocks noGrp="1"/>
          </p:cNvSpPr>
          <p:nvPr>
            <p:ph type="title"/>
          </p:nvPr>
        </p:nvSpPr>
        <p:spPr>
          <a:xfrm>
            <a:off x="2257214" y="2694018"/>
            <a:ext cx="5406902" cy="1469965"/>
          </a:xfrm>
        </p:spPr>
        <p:txBody>
          <a:bodyPr anchor="ctr">
            <a:normAutofit/>
          </a:bodyPr>
          <a:lstStyle/>
          <a:p>
            <a:r>
              <a:rPr lang="en-US" b="1" dirty="0">
                <a:latin typeface="American Typewriter" panose="02090604020004020304" pitchFamily="18" charset="77"/>
                <a:cs typeface="Segoe UI" panose="020B0502040204020203" pitchFamily="34" charset="0"/>
              </a:rPr>
              <a:t>Questions?</a:t>
            </a:r>
          </a:p>
        </p:txBody>
      </p:sp>
      <p:pic>
        <p:nvPicPr>
          <p:cNvPr id="4" name="Graphic 3" descr="Chat">
            <a:extLst>
              <a:ext uri="{FF2B5EF4-FFF2-40B4-BE49-F238E27FC236}">
                <a16:creationId xmlns:a16="http://schemas.microsoft.com/office/drawing/2014/main" id="{AEE98CC8-0F49-4433-9FD0-35E20C04B5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2880360"/>
            <a:ext cx="1097280" cy="1097280"/>
          </a:xfrm>
          <a:prstGeom prst="rect">
            <a:avLst/>
          </a:prstGeom>
        </p:spPr>
      </p:pic>
      <p:pic>
        <p:nvPicPr>
          <p:cNvPr id="8" name="Graphic 7">
            <a:extLst>
              <a:ext uri="{FF2B5EF4-FFF2-40B4-BE49-F238E27FC236}">
                <a16:creationId xmlns:a16="http://schemas.microsoft.com/office/drawing/2014/main" id="{590430A8-7125-464C-98BA-3409573DB5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41431" y="816337"/>
            <a:ext cx="5225327" cy="5225327"/>
          </a:xfrm>
          <a:prstGeom prst="rect">
            <a:avLst/>
          </a:prstGeom>
        </p:spPr>
      </p:pic>
      <p:pic>
        <p:nvPicPr>
          <p:cNvPr id="5" name="Audio 4">
            <a:hlinkClick r:id="" action="ppaction://media"/>
            <a:extLst>
              <a:ext uri="{FF2B5EF4-FFF2-40B4-BE49-F238E27FC236}">
                <a16:creationId xmlns:a16="http://schemas.microsoft.com/office/drawing/2014/main" id="{4D41C279-F31B-E04D-BFEA-B5E43CD7C3F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80909745"/>
      </p:ext>
    </p:extLst>
  </p:cSld>
  <p:clrMapOvr>
    <a:masterClrMapping/>
  </p:clrMapOvr>
  <mc:AlternateContent xmlns:mc="http://schemas.openxmlformats.org/markup-compatibility/2006">
    <mc:Choice xmlns:p14="http://schemas.microsoft.com/office/powerpoint/2010/main" Requires="p14">
      <p:transition spd="slow" p14:dur="2000" advTm="12945"/>
    </mc:Choice>
    <mc:Fallback>
      <p:transition spd="slow" advTm="129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0041" y="982364"/>
            <a:ext cx="2659472" cy="2659472"/>
          </a:xfrm>
          <a:prstGeom prst="rect">
            <a:avLst/>
          </a:prstGeom>
        </p:spPr>
      </p:pic>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90143" y="983211"/>
            <a:ext cx="2646677" cy="2646677"/>
          </a:xfrm>
          <a:prstGeom prst="rect">
            <a:avLst/>
          </a:prstGeom>
        </p:spPr>
      </p:pic>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56859" y="982364"/>
            <a:ext cx="2648371" cy="2648371"/>
          </a:xfrm>
          <a:prstGeom prst="rect">
            <a:avLst/>
          </a:prstGeom>
        </p:spPr>
      </p:pic>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5269" y="1004677"/>
            <a:ext cx="2648372" cy="2648372"/>
          </a:xfrm>
          <a:prstGeom prst="rect">
            <a:avLst/>
          </a:prstGeom>
        </p:spPr>
      </p:pic>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a:normAutofit/>
          </a:bodyPr>
          <a:lstStyle/>
          <a:p>
            <a:r>
              <a:rPr lang="en-US" sz="5400" b="1" dirty="0">
                <a:solidFill>
                  <a:srgbClr val="FFFFFF"/>
                </a:solidFill>
                <a:latin typeface="American Typewriter" panose="02090604020004020304" pitchFamily="18" charset="77"/>
                <a:cs typeface="Segoe UI" panose="020B0502040204020203" pitchFamily="34" charset="0"/>
              </a:rPr>
              <a:t>Thank You for Your Time</a:t>
            </a:r>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1339362" y="5815698"/>
            <a:ext cx="9144000" cy="420001"/>
          </a:xfrm>
        </p:spPr>
        <p:txBody>
          <a:bodyPr>
            <a:normAutofit/>
          </a:bodyPr>
          <a:lstStyle/>
          <a:p>
            <a:r>
              <a:rPr lang="en-US" sz="2000" b="1" dirty="0">
                <a:solidFill>
                  <a:srgbClr val="E7E6E6"/>
                </a:solidFill>
                <a:latin typeface="Bauhaus 93" pitchFamily="82" charset="77"/>
                <a:cs typeface="Segoe UI" panose="020B0502040204020203" pitchFamily="34" charset="0"/>
              </a:rPr>
              <a:t>Angela Farolino, URS Junior</a:t>
            </a:r>
          </a:p>
        </p:txBody>
      </p:sp>
      <p:pic>
        <p:nvPicPr>
          <p:cNvPr id="4" name="Audio 3">
            <a:hlinkClick r:id="" action="ppaction://media"/>
            <a:extLst>
              <a:ext uri="{FF2B5EF4-FFF2-40B4-BE49-F238E27FC236}">
                <a16:creationId xmlns:a16="http://schemas.microsoft.com/office/drawing/2014/main" id="{90C5065C-5DE6-BE4B-AC8E-51ED4B8D4FE7}"/>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372968877"/>
      </p:ext>
    </p:extLst>
  </p:cSld>
  <p:clrMapOvr>
    <a:masterClrMapping/>
  </p:clrMapOvr>
  <mc:AlternateContent xmlns:mc="http://schemas.openxmlformats.org/markup-compatibility/2006">
    <mc:Choice xmlns:p14="http://schemas.microsoft.com/office/powerpoint/2010/main" Requires="p14">
      <p:transition spd="slow" p14:dur="2000" advTm="1412"/>
    </mc:Choice>
    <mc:Fallback>
      <p:transition spd="slow" advTm="14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2AB02E3-5ADF-4BF0-9C1B-35CDF3FE9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A875DA-F9FD-4F83-A049-3B1027B542DE}">
  <ds:schemaRefs>
    <ds:schemaRef ds:uri="http://schemas.microsoft.com/sharepoint/v3/contenttype/forms"/>
  </ds:schemaRefs>
</ds:datastoreItem>
</file>

<file path=customXml/itemProps3.xml><?xml version="1.0" encoding="utf-8"?>
<ds:datastoreItem xmlns:ds="http://schemas.openxmlformats.org/officeDocument/2006/customXml" ds:itemID="{03C7D9E6-B0D9-433E-BD46-EB60F64F4DA8}">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1452</Words>
  <Application>Microsoft Macintosh PowerPoint</Application>
  <PresentationFormat>Widescreen</PresentationFormat>
  <Paragraphs>97</Paragraphs>
  <Slides>7</Slides>
  <Notes>6</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American Typewriter</vt:lpstr>
      <vt:lpstr>Arial</vt:lpstr>
      <vt:lpstr>Bauhaus 93</vt:lpstr>
      <vt:lpstr>Calibri</vt:lpstr>
      <vt:lpstr>Calibri Light</vt:lpstr>
      <vt:lpstr>Segoe UI</vt:lpstr>
      <vt:lpstr>Office Theme</vt:lpstr>
      <vt:lpstr>Research Presentation</vt:lpstr>
      <vt:lpstr>My Project</vt:lpstr>
      <vt:lpstr>My Role</vt:lpstr>
      <vt:lpstr>My Gains</vt:lpstr>
      <vt:lpstr>My Future Plans</vt:lpstr>
      <vt:lpstr>Questions?</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Farolino, Angela (farolias)</dc:creator>
  <cp:lastModifiedBy/>
  <cp:revision>1</cp:revision>
  <dcterms:created xsi:type="dcterms:W3CDTF">2020-02-11T23:08:28Z</dcterms:created>
  <dcterms:modified xsi:type="dcterms:W3CDTF">2021-06-03T21:00:54Z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